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tags/tag6.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63"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24" autoAdjust="0"/>
    <p:restoredTop sz="94709" autoAdjust="0"/>
  </p:normalViewPr>
  <p:slideViewPr>
    <p:cSldViewPr>
      <p:cViewPr varScale="1">
        <p:scale>
          <a:sx n="103" d="100"/>
          <a:sy n="103" d="100"/>
        </p:scale>
        <p:origin x="-108"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86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D331C0-2804-4A5F-9560-70925507EED9}" type="datetimeFigureOut">
              <a:rPr lang="en-US" smtClean="0"/>
              <a:pPr/>
              <a:t>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639A96-4A7A-4F3C-9C1C-B63E1BF320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639A96-4A7A-4F3C-9C1C-B63E1BF320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639A96-4A7A-4F3C-9C1C-B63E1BF320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639A96-4A7A-4F3C-9C1C-B63E1BF320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639A96-4A7A-4F3C-9C1C-B63E1BF320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639A96-4A7A-4F3C-9C1C-B63E1BF320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639A96-4A7A-4F3C-9C1C-B63E1BF320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639A96-4A7A-4F3C-9C1C-B63E1BF320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639A96-4A7A-4F3C-9C1C-B63E1BF32054}"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955702D3-A8DF-41E9-9E94-8A777DC1C35D}" type="datetimeFigureOut">
              <a:rPr lang="en-US" smtClean="0"/>
              <a:pPr/>
              <a:t>1/5/2010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82AAAFC-A50B-43D7-892D-6C78299882C5}"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5702D3-A8DF-41E9-9E94-8A777DC1C35D}" type="datetimeFigureOut">
              <a:rPr lang="en-US" smtClean="0"/>
              <a:pPr/>
              <a:t>1/5/2010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2AAAFC-A50B-43D7-892D-6C78299882C5}"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5702D3-A8DF-41E9-9E94-8A777DC1C35D}" type="datetimeFigureOut">
              <a:rPr lang="en-US" smtClean="0"/>
              <a:pPr/>
              <a:t>1/5/2010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2AAAFC-A50B-43D7-892D-6C78299882C5}"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5702D3-A8DF-41E9-9E94-8A777DC1C35D}" type="datetimeFigureOut">
              <a:rPr lang="en-US" smtClean="0"/>
              <a:pPr/>
              <a:t>1/5/2010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2AAAFC-A50B-43D7-892D-6C78299882C5}"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55702D3-A8DF-41E9-9E94-8A777DC1C35D}" type="datetimeFigureOut">
              <a:rPr lang="en-US" smtClean="0"/>
              <a:pPr/>
              <a:t>1/5/2010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2AAAFC-A50B-43D7-892D-6C78299882C5}"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5702D3-A8DF-41E9-9E94-8A777DC1C35D}" type="datetimeFigureOut">
              <a:rPr lang="en-US" smtClean="0"/>
              <a:pPr/>
              <a:t>1/5/2010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2AAAFC-A50B-43D7-892D-6C78299882C5}"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55702D3-A8DF-41E9-9E94-8A777DC1C35D}" type="datetimeFigureOut">
              <a:rPr lang="en-US" smtClean="0"/>
              <a:pPr/>
              <a:t>1/5/2010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82AAAFC-A50B-43D7-892D-6C78299882C5}"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55702D3-A8DF-41E9-9E94-8A777DC1C35D}" type="datetimeFigureOut">
              <a:rPr lang="en-US" smtClean="0"/>
              <a:pPr/>
              <a:t>1/5/2010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82AAAFC-A50B-43D7-892D-6C78299882C5}"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55702D3-A8DF-41E9-9E94-8A777DC1C35D}" type="datetimeFigureOut">
              <a:rPr lang="en-US" smtClean="0"/>
              <a:pPr/>
              <a:t>1/5/2010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82AAAFC-A50B-43D7-892D-6C78299882C5}"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5702D3-A8DF-41E9-9E94-8A777DC1C35D}" type="datetimeFigureOut">
              <a:rPr lang="en-US" smtClean="0"/>
              <a:pPr/>
              <a:t>1/5/2010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2AAAFC-A50B-43D7-892D-6C78299882C5}"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5702D3-A8DF-41E9-9E94-8A777DC1C35D}" type="datetimeFigureOut">
              <a:rPr lang="en-US" smtClean="0"/>
              <a:pPr/>
              <a:t>1/5/2010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2AAAFC-A50B-43D7-892D-6C78299882C5}"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55702D3-A8DF-41E9-9E94-8A777DC1C35D}" type="datetimeFigureOut">
              <a:rPr lang="en-US" smtClean="0"/>
              <a:pPr/>
              <a:t>1/5/2010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82AAAFC-A50B-43D7-892D-6C78299882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3.xml"/><Relationship Id="rId7"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Lab 1: Introduction to Statistics and Data Analysis</a:t>
            </a:r>
            <a:endParaRPr lang="en-US" dirty="0"/>
          </a:p>
        </p:txBody>
      </p:sp>
      <p:sp>
        <p:nvSpPr>
          <p:cNvPr id="3" name="Subtitle 2"/>
          <p:cNvSpPr>
            <a:spLocks noGrp="1"/>
          </p:cNvSpPr>
          <p:nvPr>
            <p:ph type="subTitle" idx="1"/>
          </p:nvPr>
        </p:nvSpPr>
        <p:spPr>
          <a:xfrm>
            <a:off x="722376" y="3685032"/>
            <a:ext cx="7735824" cy="1344168"/>
          </a:xfrm>
        </p:spPr>
        <p:txBody>
          <a:bodyPr>
            <a:normAutofit/>
          </a:bodyPr>
          <a:lstStyle/>
          <a:p>
            <a:r>
              <a:rPr lang="en-US" dirty="0" smtClean="0">
                <a:solidFill>
                  <a:schemeClr val="accent1">
                    <a:lumMod val="60000"/>
                    <a:lumOff val="40000"/>
                  </a:schemeClr>
                </a:solidFill>
              </a:rPr>
              <a:t>University of Michigan</a:t>
            </a:r>
          </a:p>
          <a:p>
            <a:r>
              <a:rPr lang="en-US" dirty="0" smtClean="0">
                <a:solidFill>
                  <a:schemeClr val="accent1">
                    <a:lumMod val="60000"/>
                    <a:lumOff val="40000"/>
                  </a:schemeClr>
                </a:solidFill>
              </a:rPr>
              <a:t>Physics Department</a:t>
            </a:r>
          </a:p>
          <a:p>
            <a:r>
              <a:rPr lang="en-US" dirty="0" smtClean="0">
                <a:solidFill>
                  <a:schemeClr val="accent1">
                    <a:lumMod val="60000"/>
                    <a:lumOff val="40000"/>
                  </a:schemeClr>
                </a:solidFill>
              </a:rPr>
              <a:t>Mechanics and Sound Intro Labs</a:t>
            </a:r>
          </a:p>
        </p:txBody>
      </p:sp>
    </p:spTree>
  </p:cSld>
  <p:clrMapOvr>
    <a:masterClrMapping/>
  </p:clrMapOvr>
  <p:transition advTm="4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21334328">
            <a:off x="207158" y="942256"/>
            <a:ext cx="8685391"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Welcome to the </a:t>
            </a:r>
          </a:p>
          <a:p>
            <a:pPr algn="ct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Intro Physics Labs</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TextBox 3"/>
          <p:cNvSpPr txBox="1"/>
          <p:nvPr/>
        </p:nvSpPr>
        <p:spPr>
          <a:xfrm>
            <a:off x="609600" y="3886200"/>
            <a:ext cx="7924800" cy="1477328"/>
          </a:xfrm>
          <a:prstGeom prst="rect">
            <a:avLst/>
          </a:prstGeom>
          <a:noFill/>
        </p:spPr>
        <p:txBody>
          <a:bodyPr wrap="square" rtlCol="0">
            <a:spAutoFit/>
          </a:bodyPr>
          <a:lstStyle/>
          <a:p>
            <a:r>
              <a:rPr lang="en-US" dirty="0" smtClean="0"/>
              <a:t>The idea of a physics lab may seem daunting at first, but once you get started, you will find that they can be quite enjoyable.  That’s also the reason we made these slides for you; to help you adequately prepare for each lab before you get to your lab session.  </a:t>
            </a:r>
            <a:endParaRPr lang="en-US" dirty="0"/>
          </a:p>
        </p:txBody>
      </p:sp>
    </p:spTree>
    <p:custDataLst>
      <p:tags r:id="rId1"/>
    </p:custDataLst>
  </p:cSld>
  <p:clrMapOvr>
    <a:masterClrMapping/>
  </p:clrMapOvr>
  <p:transition advTm="9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7924800" cy="1200329"/>
          </a:xfrm>
          <a:prstGeom prst="rect">
            <a:avLst/>
          </a:prstGeom>
          <a:noFill/>
        </p:spPr>
        <p:txBody>
          <a:bodyPr wrap="square" rtlCol="0">
            <a:spAutoFit/>
          </a:bodyPr>
          <a:lstStyle/>
          <a:p>
            <a:r>
              <a:rPr lang="en-US" dirty="0" smtClean="0"/>
              <a:t>In these slides, you will be given a brief introduction to the concepts that you will explore in each lab, and more importantly, a short overview of the equipment that you will use.  So let’s get started!</a:t>
            </a:r>
            <a:endParaRPr lang="en-US"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TextBox 7"/>
          <p:cNvSpPr txBox="1"/>
          <p:nvPr/>
        </p:nvSpPr>
        <p:spPr>
          <a:xfrm>
            <a:off x="609600" y="4191000"/>
            <a:ext cx="3886200" cy="2308324"/>
          </a:xfrm>
          <a:prstGeom prst="rect">
            <a:avLst/>
          </a:prstGeom>
          <a:noFill/>
        </p:spPr>
        <p:txBody>
          <a:bodyPr wrap="square" rtlCol="0">
            <a:spAutoFit/>
          </a:bodyPr>
          <a:lstStyle/>
          <a:p>
            <a:r>
              <a:rPr lang="en-US" dirty="0" smtClean="0">
                <a:solidFill>
                  <a:schemeClr val="accent1"/>
                </a:solidFill>
              </a:rPr>
              <a:t>These slides and your lab manual will help to explain these concepts.  Soon these equations will be meaningful and accessible! You will also learn how to use the equipment pictured and many other devices.</a:t>
            </a:r>
            <a:endParaRPr lang="en-US" dirty="0">
              <a:solidFill>
                <a:schemeClr val="accent1"/>
              </a:solidFill>
            </a:endParaRPr>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1"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486400" y="1905000"/>
            <a:ext cx="2971800" cy="1362075"/>
          </a:xfrm>
          <a:prstGeom prst="rect">
            <a:avLst/>
          </a:prstGeom>
          <a:noFill/>
        </p:spPr>
      </p:pic>
      <p:sp>
        <p:nvSpPr>
          <p:cNvPr id="5123" name="Rectangle 3"/>
          <p:cNvSpPr>
            <a:spLocks noChangeArrowheads="1"/>
          </p:cNvSpPr>
          <p:nvPr/>
        </p:nvSpPr>
        <p:spPr bwMode="auto">
          <a:xfrm>
            <a:off x="0" y="1819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17" name="Picture 16" descr="Speaker 002.jpg"/>
          <p:cNvPicPr>
            <a:picLocks noChangeAspect="1"/>
          </p:cNvPicPr>
          <p:nvPr/>
        </p:nvPicPr>
        <p:blipFill>
          <a:blip r:embed="rId5" cstate="print"/>
          <a:stretch>
            <a:fillRect/>
          </a:stretch>
        </p:blipFill>
        <p:spPr>
          <a:xfrm>
            <a:off x="457200" y="2209800"/>
            <a:ext cx="2463800" cy="1847850"/>
          </a:xfrm>
          <a:prstGeom prst="rect">
            <a:avLst/>
          </a:prstGeom>
        </p:spPr>
      </p:pic>
      <p:sp>
        <p:nvSpPr>
          <p:cNvPr id="512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4" name="Picture 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495800" y="5839586"/>
            <a:ext cx="4248150" cy="694564"/>
          </a:xfrm>
          <a:prstGeom prst="rect">
            <a:avLst/>
          </a:prstGeom>
          <a:noFill/>
        </p:spPr>
      </p:pic>
      <p:sp>
        <p:nvSpPr>
          <p:cNvPr id="5127"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6" name="Picture 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562600" y="3276600"/>
            <a:ext cx="1981200" cy="2266950"/>
          </a:xfrm>
          <a:prstGeom prst="rect">
            <a:avLst/>
          </a:prstGeom>
          <a:noFill/>
        </p:spPr>
      </p:pic>
      <p:sp>
        <p:nvSpPr>
          <p:cNvPr id="5128" name="Rectangle 8"/>
          <p:cNvSpPr>
            <a:spLocks noChangeArrowheads="1"/>
          </p:cNvSpPr>
          <p:nvPr/>
        </p:nvSpPr>
        <p:spPr bwMode="auto">
          <a:xfrm>
            <a:off x="0" y="2724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3" name="Picture 2"/>
          <p:cNvPicPr>
            <a:picLocks noChangeAspect="1" noChangeArrowheads="1"/>
          </p:cNvPicPr>
          <p:nvPr/>
        </p:nvPicPr>
        <p:blipFill>
          <a:blip r:embed="rId8" cstate="print"/>
          <a:srcRect/>
          <a:stretch>
            <a:fillRect/>
          </a:stretch>
        </p:blipFill>
        <p:spPr bwMode="auto">
          <a:xfrm>
            <a:off x="2514600" y="2133600"/>
            <a:ext cx="2743200" cy="1200150"/>
          </a:xfrm>
          <a:prstGeom prst="rect">
            <a:avLst/>
          </a:prstGeom>
          <a:noFill/>
          <a:ln w="9525">
            <a:noFill/>
            <a:miter lim="800000"/>
            <a:headEnd/>
            <a:tailEnd/>
          </a:ln>
          <a:effectLst/>
        </p:spPr>
      </p:pic>
    </p:spTree>
    <p:custDataLst>
      <p:tags r:id="rId1"/>
    </p:custDataLst>
  </p:cSld>
  <p:clrMapOvr>
    <a:masterClrMapping/>
  </p:clrMapOvr>
  <p:transition advTm="1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8"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upload.wikimedia.org/wikipedia/commons/thumb/4/49/Gaussian_distribution_thick_lines.svg/772px-Gaussian_distribution_thick_lines.svg.png"/>
          <p:cNvPicPr>
            <a:picLocks noChangeAspect="1" noChangeArrowheads="1"/>
          </p:cNvPicPr>
          <p:nvPr/>
        </p:nvPicPr>
        <p:blipFill>
          <a:blip r:embed="rId3" cstate="print"/>
          <a:srcRect/>
          <a:stretch>
            <a:fillRect/>
          </a:stretch>
        </p:blipFill>
        <p:spPr bwMode="auto">
          <a:xfrm>
            <a:off x="609600" y="2133600"/>
            <a:ext cx="4692361" cy="3336925"/>
          </a:xfrm>
          <a:prstGeom prst="rect">
            <a:avLst/>
          </a:prstGeom>
          <a:noFill/>
        </p:spPr>
      </p:pic>
      <p:pic>
        <p:nvPicPr>
          <p:cNvPr id="3" name="Picture 2" descr="http://www.umich.edu/~info/images/placeholder_lifeAtMichigan.png"/>
          <p:cNvPicPr>
            <a:picLocks noChangeAspect="1" noChangeArrowheads="1"/>
          </p:cNvPicPr>
          <p:nvPr/>
        </p:nvPicPr>
        <p:blipFill>
          <a:blip r:embed="rId4" cstate="print"/>
          <a:srcRect/>
          <a:stretch>
            <a:fillRect/>
          </a:stretch>
        </p:blipFill>
        <p:spPr bwMode="auto">
          <a:xfrm>
            <a:off x="8305800" y="6248400"/>
            <a:ext cx="685800" cy="466344"/>
          </a:xfrm>
          <a:prstGeom prst="rect">
            <a:avLst/>
          </a:prstGeom>
          <a:noFill/>
        </p:spPr>
      </p:pic>
      <p:pic>
        <p:nvPicPr>
          <p:cNvPr id="4" name="Picture 3" descr="expt_4_fig4.jpg"/>
          <p:cNvPicPr>
            <a:picLocks noChangeAspect="1"/>
          </p:cNvPicPr>
          <p:nvPr/>
        </p:nvPicPr>
        <p:blipFill>
          <a:blip r:embed="rId5" cstate="print"/>
          <a:stretch>
            <a:fillRect/>
          </a:stretch>
        </p:blipFill>
        <p:spPr>
          <a:xfrm>
            <a:off x="5410200" y="1905000"/>
            <a:ext cx="2752725" cy="4404360"/>
          </a:xfrm>
          <a:prstGeom prst="rect">
            <a:avLst/>
          </a:prstGeom>
        </p:spPr>
      </p:pic>
      <p:sp>
        <p:nvSpPr>
          <p:cNvPr id="5" name="Rectangle 4"/>
          <p:cNvSpPr/>
          <p:nvPr/>
        </p:nvSpPr>
        <p:spPr>
          <a:xfrm>
            <a:off x="152400" y="914400"/>
            <a:ext cx="8763000" cy="923330"/>
          </a:xfrm>
          <a:prstGeom prst="rect">
            <a:avLst/>
          </a:prstGeom>
        </p:spPr>
        <p:txBody>
          <a:bodyPr wrap="square">
            <a:spAutoFit/>
          </a:bodyPr>
          <a:lstStyle/>
          <a:p>
            <a:pPr algn="ctr"/>
            <a:r>
              <a:rPr lang="en-US" sz="5400" b="1" dirty="0" smtClean="0">
                <a:ln w="10541" cmpd="sng">
                  <a:solidFill>
                    <a:schemeClr val="accent1">
                      <a:shade val="88000"/>
                      <a:satMod val="110000"/>
                    </a:schemeClr>
                  </a:solidFill>
                  <a:prstDash val="solid"/>
                </a:ln>
                <a:solidFill>
                  <a:srgbClr val="FFFF00"/>
                </a:solidFill>
                <a:latin typeface="Times New Roman" pitchFamily="18" charset="0"/>
              </a:rPr>
              <a:t>Statistics and Data Analysis</a:t>
            </a:r>
            <a:endParaRPr lang="en-US" sz="5400" b="1" dirty="0">
              <a:ln w="10541" cmpd="sng">
                <a:solidFill>
                  <a:schemeClr val="accent1">
                    <a:shade val="88000"/>
                    <a:satMod val="110000"/>
                  </a:schemeClr>
                </a:solidFill>
                <a:prstDash val="solid"/>
              </a:ln>
              <a:solidFill>
                <a:srgbClr val="FFFF00"/>
              </a:solidFill>
              <a:latin typeface="Times New Roman" pitchFamily="18" charset="0"/>
            </a:endParaRPr>
          </a:p>
        </p:txBody>
      </p:sp>
    </p:spTree>
  </p:cSld>
  <p:clrMapOvr>
    <a:masterClrMapping/>
  </p:clrMapOvr>
  <p:transition advTm="4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upload.wikimedia.org/wikipedia/commons/thumb/4/49/Gaussian_distribution_thick_lines.svg/772px-Gaussian_distribution_thick_lines.svg.png"/>
          <p:cNvPicPr>
            <a:picLocks noChangeAspect="1" noChangeArrowheads="1"/>
          </p:cNvPicPr>
          <p:nvPr/>
        </p:nvPicPr>
        <p:blipFill>
          <a:blip r:embed="rId4" cstate="print"/>
          <a:srcRect/>
          <a:stretch>
            <a:fillRect/>
          </a:stretch>
        </p:blipFill>
        <p:spPr bwMode="auto">
          <a:xfrm>
            <a:off x="1143000" y="685800"/>
            <a:ext cx="7353300" cy="5229225"/>
          </a:xfrm>
          <a:prstGeom prst="rect">
            <a:avLst/>
          </a:prstGeom>
          <a:noFill/>
          <a:scene3d>
            <a:camera prst="orthographicFront"/>
            <a:lightRig rig="threePt" dir="t"/>
          </a:scene3d>
          <a:sp3d prstMaterial="translucentPowder"/>
        </p:spPr>
      </p:pic>
      <p:sp>
        <p:nvSpPr>
          <p:cNvPr id="2" name="TextBox 1"/>
          <p:cNvSpPr txBox="1"/>
          <p:nvPr/>
        </p:nvSpPr>
        <p:spPr>
          <a:xfrm>
            <a:off x="457200" y="2667000"/>
            <a:ext cx="8229600" cy="1754326"/>
          </a:xfrm>
          <a:prstGeom prst="rect">
            <a:avLst/>
          </a:prstGeom>
          <a:noFill/>
        </p:spPr>
        <p:txBody>
          <a:bodyPr wrap="square" rtlCol="0">
            <a:spAutoFit/>
          </a:bodyPr>
          <a:lstStyle/>
          <a:p>
            <a:r>
              <a:rPr lang="en-US" dirty="0" smtClean="0"/>
              <a:t>Lab 1 is </a:t>
            </a:r>
            <a:r>
              <a:rPr lang="en-US" dirty="0"/>
              <a:t>designed to introduce you to several important concepts in statistics and data analysis.  You will be able to find a full discussion of commonly used statistical methods in your lab manual.  Be sure to familiarize yourself with them before you get to class.  If you find any of the concepts to be confusing, just ask your GSI for help. </a:t>
            </a:r>
            <a:r>
              <a:rPr lang="en-US" dirty="0" smtClean="0"/>
              <a:t>It’s what the GSI’s are there for.</a:t>
            </a:r>
            <a:endParaRPr lang="en-US" dirty="0"/>
          </a:p>
        </p:txBody>
      </p:sp>
    </p:spTree>
    <p:custDataLst>
      <p:tags r:id="rId1"/>
    </p:custDataLst>
  </p:cSld>
  <p:clrMapOvr>
    <a:masterClrMapping/>
  </p:clrMapOvr>
  <p:transition advTm="1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153400" cy="2031325"/>
          </a:xfrm>
          <a:prstGeom prst="rect">
            <a:avLst/>
          </a:prstGeom>
          <a:noFill/>
        </p:spPr>
        <p:txBody>
          <a:bodyPr wrap="square" rtlCol="0">
            <a:spAutoFit/>
          </a:bodyPr>
          <a:lstStyle/>
          <a:p>
            <a:r>
              <a:rPr lang="en-US" dirty="0" smtClean="0"/>
              <a:t>You will notice that this lab class is largely “paper free”, that is, your lab work will be done on a computer and submitted electronically at the end of each lab period.  You will make extensive use of both Excel</a:t>
            </a:r>
            <a:r>
              <a:rPr lang="en-US" baseline="30000" dirty="0" smtClean="0"/>
              <a:t>®</a:t>
            </a:r>
            <a:r>
              <a:rPr lang="en-US" dirty="0" smtClean="0"/>
              <a:t> and Logger Pro</a:t>
            </a:r>
            <a:r>
              <a:rPr lang="en-US" baseline="30000" dirty="0" smtClean="0"/>
              <a:t>®</a:t>
            </a:r>
            <a:r>
              <a:rPr lang="en-US" dirty="0" smtClean="0"/>
              <a:t> software programs.  If you are unfamiliar with either program, don’t worry, you will lean them quickly as you progress through this class.  In addition, there are short tutorials with tips and suggestions available from the course web page. </a:t>
            </a:r>
            <a:endParaRPr lang="en-US" dirty="0"/>
          </a:p>
        </p:txBody>
      </p:sp>
      <p:pic>
        <p:nvPicPr>
          <p:cNvPr id="17410" name="Picture 2"/>
          <p:cNvPicPr>
            <a:picLocks noChangeAspect="1" noChangeArrowheads="1"/>
          </p:cNvPicPr>
          <p:nvPr/>
        </p:nvPicPr>
        <p:blipFill>
          <a:blip r:embed="rId4" cstate="print"/>
          <a:srcRect/>
          <a:stretch>
            <a:fillRect/>
          </a:stretch>
        </p:blipFill>
        <p:spPr bwMode="auto">
          <a:xfrm>
            <a:off x="609600" y="2576944"/>
            <a:ext cx="7162800" cy="2930237"/>
          </a:xfrm>
          <a:prstGeom prst="rect">
            <a:avLst/>
          </a:prstGeom>
          <a:noFill/>
          <a:ln w="9525">
            <a:noFill/>
            <a:miter lim="800000"/>
            <a:headEnd/>
            <a:tailEnd/>
          </a:ln>
        </p:spPr>
      </p:pic>
      <p:sp>
        <p:nvSpPr>
          <p:cNvPr id="4" name="TextBox 3"/>
          <p:cNvSpPr txBox="1"/>
          <p:nvPr/>
        </p:nvSpPr>
        <p:spPr>
          <a:xfrm>
            <a:off x="838200" y="5562600"/>
            <a:ext cx="6553200" cy="369332"/>
          </a:xfrm>
          <a:prstGeom prst="rect">
            <a:avLst/>
          </a:prstGeom>
          <a:noFill/>
        </p:spPr>
        <p:txBody>
          <a:bodyPr wrap="square" rtlCol="0">
            <a:spAutoFit/>
          </a:bodyPr>
          <a:lstStyle/>
          <a:p>
            <a:r>
              <a:rPr lang="en-US" dirty="0" smtClean="0">
                <a:solidFill>
                  <a:schemeClr val="accent1"/>
                </a:solidFill>
              </a:rPr>
              <a:t>A typical Logger Pro</a:t>
            </a:r>
            <a:r>
              <a:rPr lang="en-US" baseline="30000" dirty="0" smtClean="0">
                <a:solidFill>
                  <a:schemeClr val="accent1"/>
                </a:solidFill>
              </a:rPr>
              <a:t>®</a:t>
            </a:r>
            <a:r>
              <a:rPr lang="en-US" dirty="0" smtClean="0">
                <a:solidFill>
                  <a:schemeClr val="accent1"/>
                </a:solidFill>
              </a:rPr>
              <a:t> plot window.</a:t>
            </a:r>
            <a:endParaRPr lang="en-US" dirty="0">
              <a:solidFill>
                <a:schemeClr val="accent1"/>
              </a:solidFill>
            </a:endParaRPr>
          </a:p>
        </p:txBody>
      </p:sp>
    </p:spTree>
    <p:custDataLst>
      <p:tags r:id="rId1"/>
    </p:custDataLst>
  </p:cSld>
  <p:clrMapOvr>
    <a:masterClrMapping/>
  </p:clrMapOvr>
  <p:transition advTm="17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876800"/>
            <a:ext cx="8001000" cy="1477328"/>
          </a:xfrm>
          <a:prstGeom prst="rect">
            <a:avLst/>
          </a:prstGeom>
          <a:noFill/>
        </p:spPr>
        <p:txBody>
          <a:bodyPr wrap="square" rtlCol="0">
            <a:spAutoFit/>
          </a:bodyPr>
          <a:lstStyle/>
          <a:p>
            <a:r>
              <a:rPr lang="en-US" dirty="0"/>
              <a:t>When you get to the lab classroom, the data collection instruments, in this case a sonic ranger will be set up for </a:t>
            </a:r>
            <a:r>
              <a:rPr lang="en-US" dirty="0" smtClean="0"/>
              <a:t>you.  You </a:t>
            </a:r>
            <a:r>
              <a:rPr lang="en-US" dirty="0"/>
              <a:t>will use a vacuum release system to drop a ball over the sonic ranger.  The sensor tracks the position of the ball as a function of time using sound waves.  </a:t>
            </a:r>
          </a:p>
        </p:txBody>
      </p:sp>
      <p:pic>
        <p:nvPicPr>
          <p:cNvPr id="2050" name="Picture 2"/>
          <p:cNvPicPr>
            <a:picLocks noChangeAspect="1" noChangeArrowheads="1"/>
          </p:cNvPicPr>
          <p:nvPr/>
        </p:nvPicPr>
        <p:blipFill>
          <a:blip r:embed="rId4" cstate="print"/>
          <a:srcRect/>
          <a:stretch>
            <a:fillRect/>
          </a:stretch>
        </p:blipFill>
        <p:spPr bwMode="auto">
          <a:xfrm>
            <a:off x="1828800" y="533400"/>
            <a:ext cx="2667000" cy="4264422"/>
          </a:xfrm>
          <a:prstGeom prst="rect">
            <a:avLst/>
          </a:prstGeom>
          <a:noFill/>
          <a:ln w="9525">
            <a:noFill/>
            <a:miter lim="800000"/>
            <a:headEnd/>
            <a:tailEnd/>
          </a:ln>
          <a:effectLst/>
        </p:spPr>
      </p:pic>
      <p:sp>
        <p:nvSpPr>
          <p:cNvPr id="8" name="TextBox 7"/>
          <p:cNvSpPr txBox="1"/>
          <p:nvPr/>
        </p:nvSpPr>
        <p:spPr>
          <a:xfrm>
            <a:off x="4876800" y="1828800"/>
            <a:ext cx="3733800" cy="1200329"/>
          </a:xfrm>
          <a:prstGeom prst="rect">
            <a:avLst/>
          </a:prstGeom>
          <a:noFill/>
        </p:spPr>
        <p:txBody>
          <a:bodyPr wrap="square" rtlCol="0">
            <a:spAutoFit/>
          </a:bodyPr>
          <a:lstStyle/>
          <a:p>
            <a:r>
              <a:rPr lang="en-US" dirty="0" smtClean="0">
                <a:solidFill>
                  <a:schemeClr val="accent1">
                    <a:lumMod val="60000"/>
                    <a:lumOff val="40000"/>
                  </a:schemeClr>
                </a:solidFill>
                <a:sym typeface="Wingdings" pitchFamily="2" charset="2"/>
              </a:rPr>
              <a:t> The vacuum release system used in this lab.  The ultrasonic sensor is inside the bucket.</a:t>
            </a:r>
            <a:endParaRPr lang="en-US" dirty="0">
              <a:solidFill>
                <a:schemeClr val="accent1">
                  <a:lumMod val="60000"/>
                  <a:lumOff val="40000"/>
                </a:schemeClr>
              </a:solidFill>
            </a:endParaRPr>
          </a:p>
        </p:txBody>
      </p:sp>
    </p:spTree>
    <p:custDataLst>
      <p:tags r:id="rId1"/>
    </p:custDataLst>
  </p:cSld>
  <p:clrMapOvr>
    <a:masterClrMapping/>
  </p:clrMapOvr>
  <p:transition advTm="1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001000" cy="1200329"/>
          </a:xfrm>
          <a:prstGeom prst="rect">
            <a:avLst/>
          </a:prstGeom>
          <a:noFill/>
        </p:spPr>
        <p:txBody>
          <a:bodyPr wrap="square" rtlCol="0">
            <a:spAutoFit/>
          </a:bodyPr>
          <a:lstStyle/>
          <a:p>
            <a:r>
              <a:rPr lang="en-US" dirty="0" smtClean="0"/>
              <a:t>The lab procedure involves using the hand pump to hold a ball above the sensor, starting the data acquisition, and releasing the ball with the trigger on the hand pump.  The analysis is up to you.  Have fun!</a:t>
            </a:r>
            <a:endParaRPr lang="en-US" dirty="0"/>
          </a:p>
        </p:txBody>
      </p:sp>
      <p:sp>
        <p:nvSpPr>
          <p:cNvPr id="6" name="Rectangle 5"/>
          <p:cNvSpPr/>
          <p:nvPr/>
        </p:nvSpPr>
        <p:spPr>
          <a:xfrm>
            <a:off x="381000" y="4800600"/>
            <a:ext cx="8229600" cy="175432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See you in the lab!</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3074" name="Picture 2"/>
          <p:cNvPicPr>
            <a:picLocks noChangeAspect="1" noChangeArrowheads="1"/>
          </p:cNvPicPr>
          <p:nvPr/>
        </p:nvPicPr>
        <p:blipFill>
          <a:blip r:embed="rId4" cstate="print"/>
          <a:srcRect/>
          <a:stretch>
            <a:fillRect/>
          </a:stretch>
        </p:blipFill>
        <p:spPr bwMode="auto">
          <a:xfrm>
            <a:off x="3810000" y="1447800"/>
            <a:ext cx="4648200" cy="3391733"/>
          </a:xfrm>
          <a:prstGeom prst="rect">
            <a:avLst/>
          </a:prstGeom>
          <a:noFill/>
          <a:ln w="9525">
            <a:noFill/>
            <a:miter lim="800000"/>
            <a:headEnd/>
            <a:tailEnd/>
          </a:ln>
          <a:effectLst/>
        </p:spPr>
      </p:pic>
      <p:sp>
        <p:nvSpPr>
          <p:cNvPr id="8" name="TextBox 7"/>
          <p:cNvSpPr txBox="1"/>
          <p:nvPr/>
        </p:nvSpPr>
        <p:spPr>
          <a:xfrm>
            <a:off x="457200" y="2514600"/>
            <a:ext cx="3200400" cy="1200329"/>
          </a:xfrm>
          <a:prstGeom prst="rect">
            <a:avLst/>
          </a:prstGeom>
          <a:noFill/>
        </p:spPr>
        <p:txBody>
          <a:bodyPr wrap="square" rtlCol="0">
            <a:spAutoFit/>
          </a:bodyPr>
          <a:lstStyle/>
          <a:p>
            <a:r>
              <a:rPr lang="en-US" dirty="0" smtClean="0">
                <a:solidFill>
                  <a:schemeClr val="accent1">
                    <a:lumMod val="60000"/>
                    <a:lumOff val="40000"/>
                  </a:schemeClr>
                </a:solidFill>
              </a:rPr>
              <a:t>This screen is an example of a Logger Pro</a:t>
            </a:r>
            <a:r>
              <a:rPr lang="en-US" baseline="30000" dirty="0" smtClean="0">
                <a:solidFill>
                  <a:schemeClr val="accent1">
                    <a:lumMod val="60000"/>
                    <a:lumOff val="40000"/>
                  </a:schemeClr>
                </a:solidFill>
              </a:rPr>
              <a:t>®</a:t>
            </a:r>
            <a:r>
              <a:rPr lang="en-US" dirty="0" smtClean="0">
                <a:solidFill>
                  <a:schemeClr val="accent1">
                    <a:lumMod val="60000"/>
                    <a:lumOff val="40000"/>
                  </a:schemeClr>
                </a:solidFill>
              </a:rPr>
              <a:t> template used for analysis in this lab class</a:t>
            </a:r>
            <a:r>
              <a:rPr lang="en-US" dirty="0" smtClean="0">
                <a:solidFill>
                  <a:schemeClr val="accent1">
                    <a:lumMod val="60000"/>
                    <a:lumOff val="40000"/>
                  </a:schemeClr>
                </a:solidFill>
                <a:sym typeface="Wingdings" pitchFamily="2" charset="2"/>
              </a:rPr>
              <a:t></a:t>
            </a:r>
            <a:endParaRPr lang="en-US" dirty="0">
              <a:solidFill>
                <a:schemeClr val="accent1">
                  <a:lumMod val="60000"/>
                  <a:lumOff val="40000"/>
                </a:schemeClr>
              </a:solidFill>
            </a:endParaRPr>
          </a:p>
        </p:txBody>
      </p:sp>
    </p:spTree>
    <p:custDataLst>
      <p:tags r:id="rId1"/>
    </p:custDataLst>
  </p:cSld>
  <p:clrMapOvr>
    <a:masterClrMapping/>
  </p:clrMapOvr>
  <p:transition advTm="12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6" grpId="0" build="allAtOnce"/>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0.6"/>
</p:tagLst>
</file>

<file path=ppt/tags/tag2.xml><?xml version="1.0" encoding="utf-8"?>
<p:tagLst xmlns:a="http://schemas.openxmlformats.org/drawingml/2006/main" xmlns:r="http://schemas.openxmlformats.org/officeDocument/2006/relationships" xmlns:p="http://schemas.openxmlformats.org/presentationml/2006/main">
  <p:tag name="TIMING" val="|0.4|0.7|0.6|0.6|0.6|0.6|0.7"/>
</p:tagLst>
</file>

<file path=ppt/tags/tag3.xml><?xml version="1.0" encoding="utf-8"?>
<p:tagLst xmlns:a="http://schemas.openxmlformats.org/drawingml/2006/main" xmlns:r="http://schemas.openxmlformats.org/officeDocument/2006/relationships" xmlns:p="http://schemas.openxmlformats.org/presentationml/2006/main">
  <p:tag name="TIMING" val="|0.3"/>
</p:tagLst>
</file>

<file path=ppt/tags/tag4.xml><?xml version="1.0" encoding="utf-8"?>
<p:tagLst xmlns:a="http://schemas.openxmlformats.org/drawingml/2006/main" xmlns:r="http://schemas.openxmlformats.org/officeDocument/2006/relationships" xmlns:p="http://schemas.openxmlformats.org/presentationml/2006/main">
  <p:tag name="TIMING" val="|0.5"/>
</p:tagLst>
</file>

<file path=ppt/tags/tag5.xml><?xml version="1.0" encoding="utf-8"?>
<p:tagLst xmlns:a="http://schemas.openxmlformats.org/drawingml/2006/main" xmlns:r="http://schemas.openxmlformats.org/officeDocument/2006/relationships" xmlns:p="http://schemas.openxmlformats.org/presentationml/2006/main">
  <p:tag name="TIMING" val="|0.4"/>
</p:tagLst>
</file>

<file path=ppt/tags/tag6.xml><?xml version="1.0" encoding="utf-8"?>
<p:tagLst xmlns:a="http://schemas.openxmlformats.org/drawingml/2006/main" xmlns:r="http://schemas.openxmlformats.org/officeDocument/2006/relationships" xmlns:p="http://schemas.openxmlformats.org/presentationml/2006/main">
  <p:tag name="TIMING" val="|0.3|0.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213</TotalTime>
  <Words>492</Words>
  <Application>Microsoft Office PowerPoint</Application>
  <PresentationFormat>On-screen Show (4:3)</PresentationFormat>
  <Paragraphs>26</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Aspect</vt:lpstr>
      <vt:lpstr>Lab 1: Introduction to Statistics and Data Analysis</vt:lpstr>
      <vt:lpstr>Slide 2</vt:lpstr>
      <vt:lpstr>Slide 3</vt:lpstr>
      <vt:lpstr>Slide 4</vt:lpstr>
      <vt:lpstr>Slide 5</vt:lpstr>
      <vt:lpstr>Slide 6</vt:lpstr>
      <vt:lpstr>Slide 7</vt:lpstr>
      <vt:lpstr>Slide 8</vt:lpstr>
    </vt:vector>
  </TitlesOfParts>
  <Company>University of Michigan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1: Introduction to Statistics and Data Analysis</dc:title>
  <dc:creator>mastew</dc:creator>
  <cp:lastModifiedBy>lorenzon</cp:lastModifiedBy>
  <cp:revision>30</cp:revision>
  <dcterms:created xsi:type="dcterms:W3CDTF">2009-08-12T13:19:23Z</dcterms:created>
  <dcterms:modified xsi:type="dcterms:W3CDTF">2010-01-05T20:12:29Z</dcterms:modified>
</cp:coreProperties>
</file>